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92" r:id="rId6"/>
    <p:sldId id="291" r:id="rId7"/>
    <p:sldId id="284" r:id="rId8"/>
    <p:sldId id="285" r:id="rId9"/>
    <p:sldId id="286" r:id="rId10"/>
    <p:sldId id="288" r:id="rId11"/>
    <p:sldId id="289" r:id="rId12"/>
    <p:sldId id="290" r:id="rId13"/>
    <p:sldId id="279" r:id="rId14"/>
  </p:sldIdLst>
  <p:sldSz cx="9144000" cy="5143500" type="screen16x9"/>
  <p:notesSz cx="6858000" cy="9144000"/>
  <p:embeddedFontLst>
    <p:embeddedFont>
      <p:font typeface="Montserrat" panose="020B0604020202020204" charset="0"/>
      <p:regular r:id="rId16"/>
      <p:bold r:id="rId17"/>
      <p:italic r:id="rId18"/>
      <p:boldItalic r:id="rId19"/>
    </p:embeddedFont>
    <p:embeddedFont>
      <p:font typeface="PT Serif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4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FB7A1-677B-442D-B4FA-AD72F303E485}">
  <a:tblStyle styleId="{98AFB7A1-677B-442D-B4FA-AD72F303E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00"/>
    <p:restoredTop sz="94697"/>
  </p:normalViewPr>
  <p:slideViewPr>
    <p:cSldViewPr snapToGrid="0" snapToObjects="1">
      <p:cViewPr varScale="1">
        <p:scale>
          <a:sx n="84" d="100"/>
          <a:sy n="84" d="100"/>
        </p:scale>
        <p:origin x="86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480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241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7074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66" name="Google Shape;66;p3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67" name="Google Shape;67;p3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68" name="Google Shape;68;p3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69" name="Google Shape;69;p3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70" name="Google Shape;70;p3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71" name="Google Shape;71;p3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72" name="Google Shape;72;p3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73" name="Google Shape;73;p3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74" name="Google Shape;74;p3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78" name="Google Shape;78;p3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79" name="Google Shape;79;p3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80" name="Google Shape;80;p3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81" name="Google Shape;81;p3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82" name="Google Shape;82;p3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83" name="Google Shape;83;p3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84" name="Google Shape;84;p3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10" name="Google Shape;110;p5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11" name="Google Shape;111;p5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12" name="Google Shape;112;p5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13" name="Google Shape;113;p5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14" name="Google Shape;114;p5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15" name="Google Shape;115;p5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16" name="Google Shape;116;p5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17" name="Google Shape;117;p5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18" name="Google Shape;118;p5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21" name="Google Shape;121;p5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22" name="Google Shape;122;p5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23" name="Google Shape;123;p5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24" name="Google Shape;124;p5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25" name="Google Shape;125;p5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26" name="Google Shape;126;p5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28" name="Google Shape;128;p5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⋅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34" name="Google Shape;134;p6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35" name="Google Shape;135;p6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36" name="Google Shape;136;p6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38" name="Google Shape;138;p6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39" name="Google Shape;139;p6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41" name="Google Shape;141;p6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42" name="Google Shape;142;p6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45" name="Google Shape;145;p6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46" name="Google Shape;146;p6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47" name="Google Shape;147;p6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48" name="Google Shape;148;p6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49" name="Google Shape;149;p6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51" name="Google Shape;151;p6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52" name="Google Shape;152;p6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31" name="Google Shape;231;p10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2" name="Google Shape;232;p10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33" name="Google Shape;233;p10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34" name="Google Shape;234;p10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35" name="Google Shape;235;p10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36" name="Google Shape;236;p10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37" name="Google Shape;237;p10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38" name="Google Shape;238;p10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239" name="Google Shape;239;p10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0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0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242" name="Google Shape;242;p10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243" name="Google Shape;243;p10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244" name="Google Shape;244;p10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245" name="Google Shape;245;p10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46" name="Google Shape;246;p10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47" name="Google Shape;247;p10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48" name="Google Shape;248;p10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49" name="Google Shape;249;p10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404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ome-hustler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644978" y="1761116"/>
            <a:ext cx="784785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CIS 499</a:t>
            </a:r>
            <a:br>
              <a:rPr lang="en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</a:br>
            <a:r>
              <a:rPr lang="en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Home Hustler</a:t>
            </a:r>
            <a:br>
              <a:rPr lang="en" dirty="0">
                <a:solidFill>
                  <a:schemeClr val="accent3"/>
                </a:solidFill>
              </a:rPr>
            </a:br>
            <a:br>
              <a:rPr lang="en-US" sz="2000" dirty="0">
                <a:solidFill>
                  <a:schemeClr val="bg1"/>
                </a:solidFill>
                <a:effectLst>
                  <a:glow rad="76200">
                    <a:schemeClr val="accent1">
                      <a:satMod val="175000"/>
                      <a:alpha val="40000"/>
                    </a:schemeClr>
                  </a:glow>
                </a:effectLst>
              </a:rPr>
            </a:b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1DDA1-D213-4212-BE71-C9CF1E7F31B2}"/>
              </a:ext>
            </a:extLst>
          </p:cNvPr>
          <p:cNvSpPr txBox="1"/>
          <p:nvPr/>
        </p:nvSpPr>
        <p:spPr>
          <a:xfrm>
            <a:off x="4166839" y="203323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76F8D3-87DD-4D99-AC7F-D14951D52069}"/>
              </a:ext>
            </a:extLst>
          </p:cNvPr>
          <p:cNvSpPr txBox="1"/>
          <p:nvPr/>
        </p:nvSpPr>
        <p:spPr>
          <a:xfrm>
            <a:off x="4166839" y="203323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70D0-6900-410D-8605-75BC3EC27BBA}"/>
              </a:ext>
            </a:extLst>
          </p:cNvPr>
          <p:cNvSpPr txBox="1"/>
          <p:nvPr/>
        </p:nvSpPr>
        <p:spPr>
          <a:xfrm>
            <a:off x="936702" y="2341016"/>
            <a:ext cx="7285464" cy="1579150"/>
          </a:xfrm>
          <a:prstGeom prst="rect">
            <a:avLst/>
          </a:prstGeom>
          <a:noFill/>
          <a:effectLst>
            <a:glow rad="63500">
              <a:schemeClr val="bg1"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" sz="2000" b="1" dirty="0">
                <a:solidFill>
                  <a:schemeClr val="accent1"/>
                </a:solidFill>
                <a:effectLst>
                  <a:glow rad="76200">
                    <a:schemeClr val="bg1">
                      <a:alpha val="40000"/>
                    </a:schemeClr>
                  </a:glow>
                </a:effectLst>
                <a:latin typeface="Montserrat" panose="020B0604020202020204" charset="0"/>
              </a:rPr>
              <a:t>Team:</a:t>
            </a:r>
            <a:r>
              <a:rPr lang="en" sz="2000" b="1" dirty="0">
                <a:solidFill>
                  <a:schemeClr val="bg1"/>
                </a:solidFill>
                <a:effectLst>
                  <a:glow rad="76200">
                    <a:schemeClr val="bg1">
                      <a:alpha val="40000"/>
                    </a:schemeClr>
                  </a:glow>
                </a:effectLst>
                <a:latin typeface="Montserrat" panose="020B060402020202020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Blake </a:t>
            </a:r>
            <a:r>
              <a:rPr lang="en-US" sz="20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Edens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, Waylon </a:t>
            </a:r>
            <a:r>
              <a:rPr lang="en-US" sz="20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Ergle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, Mattia </a:t>
            </a:r>
            <a:r>
              <a:rPr lang="en-US" sz="20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Galanti</a:t>
            </a:r>
            <a:b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satMod val="175000"/>
                      <a:alpha val="40000"/>
                    </a:schemeClr>
                  </a:glow>
                </a:effectLst>
                <a:latin typeface="Montserrat" panose="020B0604020202020204" charset="0"/>
              </a:rPr>
            </a:br>
            <a:r>
              <a:rPr lang="en-US" sz="2000" b="1" dirty="0">
                <a:solidFill>
                  <a:schemeClr val="accent1"/>
                </a:solidFill>
                <a:effectLst>
                  <a:glow rad="76200">
                    <a:schemeClr val="bg1">
                      <a:alpha val="40000"/>
                    </a:schemeClr>
                  </a:glow>
                </a:effectLst>
                <a:latin typeface="Montserrat" panose="020B0604020202020204" charset="0"/>
              </a:rPr>
              <a:t>Sponsor: 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Mr. Paul </a:t>
            </a:r>
            <a:r>
              <a:rPr lang="en-US" sz="20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Cuenin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, Marketing Director at Greenwood Partnership Alliance</a:t>
            </a:r>
          </a:p>
          <a:p>
            <a:pPr algn="ctr">
              <a:lnSpc>
                <a:spcPts val="2800"/>
              </a:lnSpc>
            </a:pPr>
            <a:r>
              <a:rPr lang="en-US" sz="2000" b="1" dirty="0">
                <a:solidFill>
                  <a:schemeClr val="accent1"/>
                </a:solidFill>
                <a:effectLst>
                  <a:glow rad="76200">
                    <a:schemeClr val="bg1">
                      <a:alpha val="40000"/>
                    </a:schemeClr>
                  </a:glow>
                </a:effectLst>
                <a:latin typeface="Montserrat" panose="020B0604020202020204" charset="0"/>
              </a:rPr>
              <a:t>Supervisor: </a:t>
            </a:r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Montserrat" panose="020B0604020202020204" charset="0"/>
              </a:rPr>
              <a:t>Dr. Farha Ali</a:t>
            </a:r>
            <a:endParaRPr lang="en-US" sz="2000" b="1" dirty="0">
              <a:effectLst>
                <a:glow rad="101600">
                  <a:schemeClr val="accent1">
                    <a:alpha val="40000"/>
                  </a:schemeClr>
                </a:glow>
              </a:effectLst>
              <a:latin typeface="Montserrat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Functionality</a:t>
            </a:r>
          </a:p>
        </p:txBody>
      </p:sp>
      <p:sp>
        <p:nvSpPr>
          <p:cNvPr id="6" name="Google Shape;300;p18">
            <a:extLst>
              <a:ext uri="{FF2B5EF4-FFF2-40B4-BE49-F238E27FC236}">
                <a16:creationId xmlns:a16="http://schemas.microsoft.com/office/drawing/2014/main" id="{85E10A90-7F7D-8C4C-8BEE-0640C314C012}"/>
              </a:ext>
            </a:extLst>
          </p:cNvPr>
          <p:cNvSpPr txBox="1">
            <a:spLocks/>
          </p:cNvSpPr>
          <p:nvPr/>
        </p:nvSpPr>
        <p:spPr>
          <a:xfrm>
            <a:off x="624900" y="697739"/>
            <a:ext cx="5143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42900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Search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cost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square footage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number of bedrooms/bathrooms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distance from work location</a:t>
            </a:r>
          </a:p>
          <a:p>
            <a:pPr marL="342900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Sort Results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estimated total yearly/monthly cost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estimated yearly commute cost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commute distance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By listed price</a:t>
            </a:r>
          </a:p>
          <a:p>
            <a:pPr marL="342900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Account Management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Creation</a:t>
            </a:r>
          </a:p>
          <a:p>
            <a:pPr marL="800100" lvl="1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Modification</a:t>
            </a:r>
          </a:p>
          <a:p>
            <a:pPr marL="342900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Login</a:t>
            </a:r>
          </a:p>
          <a:p>
            <a:pPr marL="342900" indent="-342900">
              <a:lnSpc>
                <a:spcPts val="2000"/>
              </a:lnSpc>
              <a:buFont typeface=".PingFang SC Regular"/>
              <a:buChar char="◎"/>
            </a:pPr>
            <a:r>
              <a:rPr lang="en-US" sz="15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Logout</a:t>
            </a:r>
          </a:p>
          <a:p>
            <a:pPr marL="342900" indent="-342900">
              <a:buFont typeface=".PingFang SC Regular"/>
              <a:buChar char="◎"/>
            </a:pPr>
            <a:endParaRPr lang="en-US" sz="1500" b="1" dirty="0">
              <a:solidFill>
                <a:srgbClr val="6AA8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33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Look &amp; Feel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780" y="1083916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http://www.home-hustler.com/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6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1"/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</a:rPr>
              <a:t>Recap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4900" y="83422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Designing the website required: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HTML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CSS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SQL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PHP 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jQuery 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AJAX for Google Maps API calls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RESO API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Google Maps API</a:t>
            </a:r>
          </a:p>
          <a:p>
            <a:pPr lvl="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Utility API</a:t>
            </a:r>
          </a:p>
        </p:txBody>
      </p:sp>
    </p:spTree>
    <p:extLst>
      <p:ext uri="{BB962C8B-B14F-4D97-AF65-F5344CB8AC3E}">
        <p14:creationId xmlns:p14="http://schemas.microsoft.com/office/powerpoint/2010/main" val="148048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5"/>
          <p:cNvSpPr txBox="1">
            <a:spLocks noGrp="1"/>
          </p:cNvSpPr>
          <p:nvPr>
            <p:ph type="ctrTitle" idx="4294967295"/>
          </p:nvPr>
        </p:nvSpPr>
        <p:spPr>
          <a:xfrm>
            <a:off x="638175" y="12023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Thanks!</a:t>
            </a:r>
            <a:endParaRPr sz="9600"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448" name="Google Shape;448;p35"/>
          <p:cNvSpPr txBox="1">
            <a:spLocks noGrp="1"/>
          </p:cNvSpPr>
          <p:nvPr>
            <p:ph type="subTitle" idx="4294967295"/>
          </p:nvPr>
        </p:nvSpPr>
        <p:spPr>
          <a:xfrm>
            <a:off x="714375" y="2401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Any questions?</a:t>
            </a:r>
            <a:endParaRPr sz="3600" b="1" dirty="0">
              <a:effectLst>
                <a:glow rad="1016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632229" y="399925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Agenda</a:t>
            </a:r>
            <a:endParaRPr sz="3600"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63" name="Google Shape;263;p13"/>
          <p:cNvSpPr txBox="1"/>
          <p:nvPr/>
        </p:nvSpPr>
        <p:spPr>
          <a:xfrm>
            <a:off x="735875" y="960772"/>
            <a:ext cx="5647170" cy="28149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Problem Statement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Our Solution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Service Requirements</a:t>
            </a:r>
          </a:p>
          <a:p>
            <a:pPr marL="34290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Project Constraints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Alternatives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System Design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Functionality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Look &amp; Feel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Recap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effectLst>
                  <a:glow rad="76200">
                    <a:schemeClr val="accent1">
                      <a:alpha val="40000"/>
                    </a:schemeClr>
                  </a:glow>
                </a:effectLst>
                <a:latin typeface="PT Serif"/>
                <a:ea typeface="PT Serif"/>
                <a:cs typeface="PT Serif"/>
                <a:sym typeface="PT Serif"/>
              </a:rPr>
              <a:t>Questions?</a:t>
            </a:r>
          </a:p>
          <a:p>
            <a:pPr marL="342900" lvl="0" indent="-342900">
              <a:spcBef>
                <a:spcPts val="600"/>
              </a:spcBef>
              <a:buClr>
                <a:schemeClr val="accent1"/>
              </a:buClr>
              <a:buFont typeface=".PingFang SC Regular"/>
              <a:buChar char="◎"/>
            </a:pPr>
            <a:endParaRPr lang="en-US" sz="2000" b="1" dirty="0">
              <a:solidFill>
                <a:schemeClr val="accent1"/>
              </a:solidFill>
              <a:effectLst>
                <a:glow rad="76200">
                  <a:schemeClr val="tx1">
                    <a:lumMod val="50000"/>
                    <a:lumOff val="50000"/>
                    <a:alpha val="40000"/>
                  </a:schemeClr>
                </a:glow>
              </a:effectLst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.PingFang SC Regular"/>
              <a:buChar char="◎"/>
            </a:pPr>
            <a:endParaRPr sz="2000" dirty="0">
              <a:solidFill>
                <a:schemeClr val="accent1"/>
              </a:solidFill>
              <a:effectLst>
                <a:glow rad="76200">
                  <a:schemeClr val="tx1">
                    <a:lumMod val="50000"/>
                    <a:lumOff val="50000"/>
                    <a:alpha val="40000"/>
                  </a:schemeClr>
                </a:glow>
              </a:effectLst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.PingFang SC Regular"/>
              <a:buChar char="◎"/>
            </a:pPr>
            <a:endParaRPr sz="2000" dirty="0">
              <a:solidFill>
                <a:schemeClr val="accent1"/>
              </a:solidFill>
              <a:effectLst>
                <a:glow rad="76200">
                  <a:schemeClr val="tx1">
                    <a:lumMod val="50000"/>
                    <a:lumOff val="50000"/>
                    <a:alpha val="40000"/>
                  </a:schemeClr>
                </a:glow>
              </a:effectLst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266" name="Google Shape;266;p1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"/>
          <p:cNvSpPr txBox="1">
            <a:spLocks noGrp="1"/>
          </p:cNvSpPr>
          <p:nvPr>
            <p:ph type="ctrTitle" idx="4294967295"/>
          </p:nvPr>
        </p:nvSpPr>
        <p:spPr>
          <a:xfrm>
            <a:off x="624900" y="264743"/>
            <a:ext cx="6593700" cy="6931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Problem Statement</a:t>
            </a:r>
            <a:endParaRPr sz="3600"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73" name="Google Shape;273;p14"/>
          <p:cNvSpPr txBox="1">
            <a:spLocks noGrp="1"/>
          </p:cNvSpPr>
          <p:nvPr>
            <p:ph type="body" idx="4294967295"/>
          </p:nvPr>
        </p:nvSpPr>
        <p:spPr>
          <a:xfrm>
            <a:off x="624900" y="81584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Popular real estate search engines such as Zillow lack search optimization based on commuting and other costs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Commuting costs can add significant drawback to personal finances when considering: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gas consumption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 depreciation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 maintenance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time loss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On average, each mile of commuting will cost $170 per year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b="1" dirty="0"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Factoring in “could have been payed” time for an employee who earns $25 per hour, each mile of commuting adds $795 per year</a:t>
            </a:r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Our</a:t>
            </a:r>
            <a:r>
              <a:rPr lang="it-IT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 Solution</a:t>
            </a:r>
            <a:endParaRPr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8" y="1355264"/>
            <a:ext cx="6180169" cy="3432326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ts val="3000"/>
              </a:lnSpc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Home Hustler offers a search engine capable of aggregating living costs, including:</a:t>
            </a:r>
          </a:p>
          <a:p>
            <a:pPr marL="1257300" lvl="2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Mortgage payments</a:t>
            </a:r>
          </a:p>
          <a:p>
            <a:pPr marL="1257300" lvl="2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Utilities</a:t>
            </a:r>
          </a:p>
          <a:p>
            <a:pPr marL="1257300" lvl="2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Property tax</a:t>
            </a:r>
          </a:p>
          <a:p>
            <a:pPr marL="1257300" lvl="2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Commuting cost</a:t>
            </a:r>
          </a:p>
          <a:p>
            <a:pPr marL="1257300" lvl="2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Home Insurance  </a:t>
            </a:r>
            <a:r>
              <a:rPr lang="en-US" sz="1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(future release)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A8CA30-1344-4AFF-9618-500E96BCA4B7}"/>
              </a:ext>
            </a:extLst>
          </p:cNvPr>
          <p:cNvSpPr txBox="1"/>
          <p:nvPr/>
        </p:nvSpPr>
        <p:spPr>
          <a:xfrm>
            <a:off x="465959" y="4274635"/>
            <a:ext cx="6180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  <a:latin typeface="PT Serif" panose="020B0604020202020204" charset="0"/>
              </a:rPr>
              <a:t>This allows to-be home buyers to find only those homes that fit their budget.</a:t>
            </a:r>
            <a:endParaRPr lang="en-US" sz="2000" b="1" dirty="0">
              <a:effectLst>
                <a:glow rad="101600">
                  <a:schemeClr val="accent1">
                    <a:alpha val="40000"/>
                  </a:schemeClr>
                </a:glow>
              </a:effectLst>
              <a:latin typeface="PT Serif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Service Requirements</a:t>
            </a:r>
            <a:endParaRPr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8" y="1199725"/>
            <a:ext cx="6593210" cy="3432326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Bridge Interactive API</a:t>
            </a:r>
          </a:p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Energy Information Administration API</a:t>
            </a:r>
          </a:p>
          <a:p>
            <a:pPr marL="1257300" lvl="2" indent="-342900">
              <a:lnSpc>
                <a:spcPts val="3000"/>
              </a:lnSpc>
              <a:buFont typeface=".PingFang SC Regular"/>
              <a:buChar char="◎"/>
            </a:pPr>
            <a:r>
              <a:rPr lang="en-US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Average electricity price by state</a:t>
            </a:r>
          </a:p>
          <a:p>
            <a:pPr marL="1257300" lvl="2" indent="-342900">
              <a:lnSpc>
                <a:spcPts val="3000"/>
              </a:lnSpc>
              <a:buFont typeface=".PingFang SC Regular"/>
              <a:buChar char="◎"/>
            </a:pPr>
            <a:r>
              <a:rPr lang="en-US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Average natural gas price by state</a:t>
            </a:r>
          </a:p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Google Maps &amp; Street View API</a:t>
            </a:r>
          </a:p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Federal Reserve Economic Data API</a:t>
            </a:r>
          </a:p>
          <a:p>
            <a:pPr marL="1257300" lvl="2" indent="-342900">
              <a:lnSpc>
                <a:spcPts val="3000"/>
              </a:lnSpc>
              <a:buFont typeface=".PingFang SC Regular"/>
              <a:buChar char="◎"/>
            </a:pPr>
            <a:r>
              <a:rPr lang="en-US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Average mortgage rate</a:t>
            </a:r>
          </a:p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PHP for parsing and aggregating data</a:t>
            </a:r>
          </a:p>
          <a:p>
            <a:pPr marL="342900" indent="-342900">
              <a:lnSpc>
                <a:spcPts val="3000"/>
              </a:lnSpc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Bootstrap templates for </a:t>
            </a:r>
            <a:r>
              <a:rPr lang="en-US" sz="2200" b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efficient design</a:t>
            </a:r>
            <a:endParaRPr lang="en-US" sz="2200" b="1" dirty="0">
              <a:solidFill>
                <a:schemeClr val="bg1"/>
              </a:solidFill>
              <a:effectLst>
                <a:glow rad="1016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488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Project Constraints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780" y="83422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Project developers involvement in other classes, projects, and jobs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One of the team members is an athlete with a busy schedule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Switching from Zillow to RESO API, due to technical and legal concerns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Decentralized data sources, difficult integration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Limited time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8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Problems enabling collaboration through Bluehost</a:t>
            </a:r>
          </a:p>
          <a:p>
            <a:pPr marL="0" indent="0">
              <a:buNone/>
            </a:pPr>
            <a:endParaRPr lang="en-US" sz="1800" b="1" dirty="0">
              <a:solidFill>
                <a:schemeClr val="bg1"/>
              </a:solidFill>
              <a:effectLst>
                <a:glow rad="1016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611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1"/>
                </a:solidFill>
                <a:effectLst>
                  <a:glow rad="50800">
                    <a:schemeClr val="bg1">
                      <a:alpha val="40000"/>
                    </a:schemeClr>
                  </a:glow>
                </a:effectLst>
              </a:rPr>
              <a:t>Alternatives</a:t>
            </a:r>
            <a:endParaRPr dirty="0">
              <a:solidFill>
                <a:schemeClr val="accent1"/>
              </a:solidFill>
              <a:effectLst>
                <a:glow rad="508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9" y="135526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Zillow</a:t>
            </a:r>
          </a:p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Realtor</a:t>
            </a:r>
          </a:p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Trulia</a:t>
            </a:r>
          </a:p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HomeFinder</a:t>
            </a:r>
            <a:endParaRPr lang="en-US" sz="2200" b="1" dirty="0">
              <a:solidFill>
                <a:schemeClr val="bg1"/>
              </a:solidFill>
              <a:effectLst>
                <a:glow rad="101600">
                  <a:schemeClr val="accent1">
                    <a:alpha val="40000"/>
                  </a:schemeClr>
                </a:glow>
              </a:effectLst>
            </a:endParaRPr>
          </a:p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 err="1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Remax</a:t>
            </a:r>
            <a:endParaRPr lang="en-US" sz="2200" b="1" dirty="0">
              <a:solidFill>
                <a:schemeClr val="bg1"/>
              </a:solidFill>
              <a:effectLst>
                <a:glow rad="101600">
                  <a:schemeClr val="accent1">
                    <a:alpha val="40000"/>
                  </a:schemeClr>
                </a:glow>
              </a:effectLst>
            </a:endParaRPr>
          </a:p>
          <a:p>
            <a:pPr marL="342900" lvl="0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Our Solution</a:t>
            </a:r>
          </a:p>
          <a:p>
            <a:pPr marL="800100" lvl="1" indent="-342900">
              <a:lnSpc>
                <a:spcPts val="3000"/>
              </a:lnSpc>
              <a:buClr>
                <a:schemeClr val="bg1"/>
              </a:buClr>
              <a:buFont typeface=".PingFang SC Regular"/>
              <a:buChar char="◎"/>
            </a:pPr>
            <a:r>
              <a:rPr lang="en-US" sz="2200" b="1" dirty="0">
                <a:solidFill>
                  <a:schemeClr val="bg1"/>
                </a:solidFill>
                <a:effectLst>
                  <a:glow rad="101600">
                    <a:schemeClr val="accent1">
                      <a:alpha val="40000"/>
                    </a:schemeClr>
                  </a:glow>
                </a:effectLst>
              </a:rPr>
              <a:t>Search optimization based on aggregate monthly cost estimates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376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4B2E0A-1038-8D44-8D8F-D05D04BA2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41" y="0"/>
            <a:ext cx="56412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15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0E25A9-9AAF-9245-B30E-DAE7D955E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13" y="0"/>
            <a:ext cx="60152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33099"/>
      </p:ext>
    </p:extLst>
  </p:cSld>
  <p:clrMapOvr>
    <a:masterClrMapping/>
  </p:clrMapOvr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364</Words>
  <Application>Microsoft Office PowerPoint</Application>
  <PresentationFormat>On-screen Show (16:9)</PresentationFormat>
  <Paragraphs>101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Abril Fatface</vt:lpstr>
      <vt:lpstr>Arial</vt:lpstr>
      <vt:lpstr>PT Serif</vt:lpstr>
      <vt:lpstr>Montserrat</vt:lpstr>
      <vt:lpstr>.PingFang SC Regular</vt:lpstr>
      <vt:lpstr>Balthasar template</vt:lpstr>
      <vt:lpstr>CIS 499 Home Hustler   </vt:lpstr>
      <vt:lpstr>Agenda</vt:lpstr>
      <vt:lpstr>Problem Statement</vt:lpstr>
      <vt:lpstr>Our Solution</vt:lpstr>
      <vt:lpstr>Service Requirements</vt:lpstr>
      <vt:lpstr>PowerPoint Presentation</vt:lpstr>
      <vt:lpstr>Alternatives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499 Home Hustler Team: Blake Edens, Waylon Ergle, Mattia Galanti Sponsor: Mr. Paul Cuenin Supervisor: Dr. Farha Ali</dc:title>
  <dc:creator>yngdr</dc:creator>
  <cp:lastModifiedBy>yngdrassil@gmail.com</cp:lastModifiedBy>
  <cp:revision>54</cp:revision>
  <dcterms:modified xsi:type="dcterms:W3CDTF">2019-04-10T00:48:37Z</dcterms:modified>
</cp:coreProperties>
</file>